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62" r:id="rId5"/>
    <p:sldId id="259" r:id="rId6"/>
    <p:sldId id="270" r:id="rId7"/>
    <p:sldId id="271" r:id="rId8"/>
    <p:sldId id="269" r:id="rId9"/>
    <p:sldId id="260" r:id="rId10"/>
    <p:sldId id="264" r:id="rId11"/>
    <p:sldId id="266" r:id="rId12"/>
    <p:sldId id="268" r:id="rId13"/>
    <p:sldId id="272" r:id="rId14"/>
    <p:sldId id="267" r:id="rId15"/>
    <p:sldId id="258" r:id="rId16"/>
    <p:sldId id="273" r:id="rId17"/>
  </p:sldIdLst>
  <p:sldSz cx="9144000" cy="6858000" type="screen4x3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04AA4-5D6A-41C4-B4F4-67183DB50B6A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4F287-42E5-42ED-B37C-75E369DA45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345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106C9-CD8E-4D26-B147-E340CAA628F8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27766-DDFA-4E00-88F1-C250D3F50E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276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78BFF-4DE5-4419-A2B7-C9EF2BC6F06B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74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2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15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24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164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99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366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311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9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781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59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77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B5362-6328-4064-847C-D6AD01DA55F1}" type="datetimeFigureOut">
              <a:rPr lang="zh-TW" altLang="en-US" smtClean="0"/>
              <a:t>2017/10/28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9037-A263-4691-95E9-555EDAFB1D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35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新制退休實務計算說明</a:t>
            </a:r>
            <a:r>
              <a:rPr lang="en-US" altLang="zh-TW" dirty="0" smtClean="0"/>
              <a:t>-</a:t>
            </a:r>
            <a:br>
              <a:rPr lang="en-US" altLang="zh-TW" dirty="0" smtClean="0"/>
            </a:br>
            <a:r>
              <a:rPr lang="zh-TW" altLang="en-US" dirty="0"/>
              <a:t>現職人員</a:t>
            </a:r>
            <a:r>
              <a:rPr lang="zh-TW" altLang="en-US" dirty="0" smtClean="0"/>
              <a:t>退休範例說明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葉哲靜</a:t>
            </a:r>
            <a:endParaRPr lang="en-US" altLang="zh-TW" b="1" dirty="0" smtClean="0">
              <a:solidFill>
                <a:schemeClr val="tx1"/>
              </a:solidFill>
            </a:endParaRPr>
          </a:p>
          <a:p>
            <a:r>
              <a:rPr lang="en-US" altLang="zh-TW" b="1" smtClean="0">
                <a:solidFill>
                  <a:schemeClr val="tx1"/>
                </a:solidFill>
              </a:rPr>
              <a:t>106.10.28</a:t>
            </a:r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46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STEP4</a:t>
            </a:r>
            <a:r>
              <a:rPr lang="zh-TW" altLang="en-US" b="1" dirty="0" smtClean="0"/>
              <a:t>：計算新舊制月退休金所得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b="1" u="sng" dirty="0"/>
              <a:t>新</a:t>
            </a:r>
            <a:r>
              <a:rPr lang="zh-TW" altLang="en-US" b="1" u="sng" dirty="0" smtClean="0"/>
              <a:t>制計算公式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百分比</a:t>
            </a:r>
            <a:r>
              <a:rPr lang="en-US" altLang="zh-TW" dirty="0" smtClean="0"/>
              <a:t>= </a:t>
            </a:r>
            <a:r>
              <a:rPr lang="zh-TW" altLang="en-US" dirty="0" smtClean="0"/>
              <a:t>新制年資 * </a:t>
            </a:r>
            <a:r>
              <a:rPr lang="en-US" altLang="zh-TW" dirty="0" smtClean="0"/>
              <a:t>2% + </a:t>
            </a:r>
            <a:r>
              <a:rPr lang="zh-TW" altLang="en-US" dirty="0" smtClean="0"/>
              <a:t>新制畸零月數 * </a:t>
            </a:r>
            <a:r>
              <a:rPr lang="en-US" altLang="zh-TW" dirty="0" smtClean="0"/>
              <a:t>1/600 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金額 </a:t>
            </a:r>
            <a:r>
              <a:rPr lang="en-US" altLang="zh-TW" dirty="0" smtClean="0"/>
              <a:t>= </a:t>
            </a:r>
            <a:r>
              <a:rPr lang="zh-TW" altLang="en-US" dirty="0" smtClean="0"/>
              <a:t>本俸 * </a:t>
            </a:r>
            <a:r>
              <a:rPr lang="en-US" altLang="zh-TW" dirty="0" smtClean="0"/>
              <a:t>2 * </a:t>
            </a:r>
            <a:r>
              <a:rPr lang="zh-TW" altLang="en-US" dirty="0" smtClean="0"/>
              <a:t>百分比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A</a:t>
            </a:r>
            <a:r>
              <a:rPr lang="zh-TW" altLang="en-US" dirty="0" smtClean="0"/>
              <a:t>員新制年資</a:t>
            </a:r>
            <a:r>
              <a:rPr lang="en-US" altLang="zh-TW" dirty="0" smtClean="0"/>
              <a:t>84.7.1~107.6.30</a:t>
            </a:r>
            <a:r>
              <a:rPr lang="zh-TW" altLang="en-US" dirty="0" smtClean="0"/>
              <a:t>，共</a:t>
            </a:r>
            <a:r>
              <a:rPr lang="en-US" altLang="zh-TW" dirty="0" smtClean="0"/>
              <a:t>26</a:t>
            </a:r>
            <a:r>
              <a:rPr lang="zh-TW" altLang="en-US" dirty="0" smtClean="0"/>
              <a:t>年，新制百分比為</a:t>
            </a:r>
            <a:r>
              <a:rPr lang="en-US" altLang="zh-TW" dirty="0" smtClean="0"/>
              <a:t>52%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u="sng" dirty="0">
                <a:solidFill>
                  <a:srgbClr val="FF0000"/>
                </a:solidFill>
              </a:rPr>
              <a:t>新</a:t>
            </a:r>
            <a:r>
              <a:rPr lang="zh-TW" altLang="en-US" u="sng" dirty="0" smtClean="0">
                <a:solidFill>
                  <a:srgbClr val="FF0000"/>
                </a:solidFill>
              </a:rPr>
              <a:t>制月退休所得</a:t>
            </a:r>
            <a:r>
              <a:rPr lang="en-US" altLang="zh-TW" u="sng" dirty="0" smtClean="0">
                <a:solidFill>
                  <a:srgbClr val="FF0000"/>
                </a:solidFill>
              </a:rPr>
              <a:t>=41,755*2</a:t>
            </a:r>
            <a:r>
              <a:rPr lang="zh-TW" altLang="en-US" u="sng" dirty="0" smtClean="0">
                <a:solidFill>
                  <a:srgbClr val="FF0000"/>
                </a:solidFill>
              </a:rPr>
              <a:t>*</a:t>
            </a:r>
            <a:r>
              <a:rPr lang="en-US" altLang="zh-TW" u="sng" dirty="0" smtClean="0">
                <a:solidFill>
                  <a:srgbClr val="FF0000"/>
                </a:solidFill>
              </a:rPr>
              <a:t>52%=43,426</a:t>
            </a:r>
            <a:endParaRPr lang="en-US" altLang="zh-TW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9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STEP4</a:t>
            </a:r>
            <a:r>
              <a:rPr lang="zh-TW" altLang="en-US" b="1" dirty="0" smtClean="0"/>
              <a:t>：計算新舊制月退休金所得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solidFill>
                  <a:srgbClr val="FF0000"/>
                </a:solidFill>
              </a:rPr>
              <a:t>月退休所得：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rgbClr val="FF0000"/>
                </a:solidFill>
              </a:rPr>
              <a:t>舊制</a:t>
            </a:r>
            <a:r>
              <a:rPr lang="en-US" altLang="zh-TW" dirty="0" smtClean="0">
                <a:solidFill>
                  <a:srgbClr val="FF0000"/>
                </a:solidFill>
              </a:rPr>
              <a:t>5,106+</a:t>
            </a:r>
            <a:r>
              <a:rPr lang="zh-TW" altLang="en-US" dirty="0" smtClean="0">
                <a:solidFill>
                  <a:srgbClr val="FF0000"/>
                </a:solidFill>
              </a:rPr>
              <a:t>新制</a:t>
            </a:r>
            <a:r>
              <a:rPr lang="en-US" altLang="zh-TW" dirty="0" smtClean="0">
                <a:solidFill>
                  <a:srgbClr val="FF0000"/>
                </a:solidFill>
              </a:rPr>
              <a:t>43,426=48,532</a:t>
            </a: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79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STEP5</a:t>
            </a:r>
            <a:r>
              <a:rPr lang="zh-TW" altLang="en-US" b="1" dirty="0" smtClean="0"/>
              <a:t>：是否有超過所得替代率上限</a:t>
            </a:r>
            <a:r>
              <a:rPr lang="en-US" altLang="zh-TW" b="1" dirty="0" smtClean="0"/>
              <a:t>?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月退休所得：舊制</a:t>
            </a:r>
            <a:r>
              <a:rPr lang="en-US" altLang="zh-TW" dirty="0" smtClean="0"/>
              <a:t>5106+</a:t>
            </a:r>
            <a:r>
              <a:rPr lang="zh-TW" altLang="en-US" dirty="0" smtClean="0"/>
              <a:t>新制</a:t>
            </a:r>
            <a:r>
              <a:rPr lang="en-US" altLang="zh-TW" dirty="0" smtClean="0"/>
              <a:t>43,426=48,532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所得替代率上限：</a:t>
            </a:r>
            <a:endParaRPr lang="en-US" altLang="zh-TW" dirty="0" smtClean="0"/>
          </a:p>
          <a:p>
            <a:r>
              <a:rPr lang="en-US" altLang="zh-TW" dirty="0" smtClean="0"/>
              <a:t>110</a:t>
            </a:r>
            <a:r>
              <a:rPr lang="zh-TW" altLang="en-US" dirty="0" smtClean="0"/>
              <a:t>年：</a:t>
            </a:r>
            <a:r>
              <a:rPr lang="en-US" altLang="zh-TW" dirty="0" smtClean="0"/>
              <a:t>41,755</a:t>
            </a:r>
            <a:r>
              <a:rPr lang="zh-TW" altLang="en-US" dirty="0" smtClean="0"/>
              <a:t>*</a:t>
            </a:r>
            <a:r>
              <a:rPr lang="en-US" altLang="zh-TW" dirty="0" smtClean="0"/>
              <a:t>2</a:t>
            </a:r>
            <a:r>
              <a:rPr lang="zh-TW" altLang="en-US" dirty="0" smtClean="0"/>
              <a:t>*</a:t>
            </a:r>
            <a:r>
              <a:rPr lang="en-US" altLang="zh-TW" dirty="0" smtClean="0"/>
              <a:t>61.5%=51,358</a:t>
            </a:r>
          </a:p>
          <a:p>
            <a:r>
              <a:rPr lang="en-US" altLang="zh-TW" dirty="0" smtClean="0"/>
              <a:t>111</a:t>
            </a:r>
            <a:r>
              <a:rPr lang="zh-TW" altLang="en-US" dirty="0" smtClean="0"/>
              <a:t>年：</a:t>
            </a:r>
            <a:r>
              <a:rPr lang="en-US" altLang="zh-TW" dirty="0" smtClean="0"/>
              <a:t>41,755</a:t>
            </a:r>
            <a:r>
              <a:rPr lang="zh-TW" altLang="en-US" dirty="0" smtClean="0"/>
              <a:t>*</a:t>
            </a:r>
            <a:r>
              <a:rPr lang="en-US" altLang="zh-TW" dirty="0" smtClean="0"/>
              <a:t>2</a:t>
            </a:r>
            <a:r>
              <a:rPr lang="zh-TW" altLang="en-US" dirty="0" smtClean="0"/>
              <a:t>*</a:t>
            </a:r>
            <a:r>
              <a:rPr lang="en-US" altLang="zh-TW" dirty="0" smtClean="0"/>
              <a:t>60%=50,106</a:t>
            </a:r>
          </a:p>
          <a:p>
            <a:r>
              <a:rPr lang="en-US" altLang="zh-TW" dirty="0" smtClean="0"/>
              <a:t>112</a:t>
            </a:r>
            <a:r>
              <a:rPr lang="zh-TW" altLang="en-US" dirty="0" smtClean="0"/>
              <a:t>年：</a:t>
            </a:r>
            <a:r>
              <a:rPr lang="en-US" altLang="zh-TW" dirty="0" smtClean="0"/>
              <a:t>41,755</a:t>
            </a:r>
            <a:r>
              <a:rPr lang="zh-TW" altLang="en-US" dirty="0" smtClean="0"/>
              <a:t>*</a:t>
            </a:r>
            <a:r>
              <a:rPr lang="en-US" altLang="zh-TW" dirty="0" smtClean="0"/>
              <a:t>2</a:t>
            </a:r>
            <a:r>
              <a:rPr lang="zh-TW" altLang="en-US" dirty="0" smtClean="0"/>
              <a:t>*</a:t>
            </a:r>
            <a:r>
              <a:rPr lang="en-US" altLang="zh-TW" dirty="0" smtClean="0"/>
              <a:t>58.5%=48,853</a:t>
            </a:r>
          </a:p>
          <a:p>
            <a:r>
              <a:rPr lang="en-US" altLang="zh-TW" u="sng" dirty="0" smtClean="0">
                <a:solidFill>
                  <a:srgbClr val="FF0000"/>
                </a:solidFill>
              </a:rPr>
              <a:t>113</a:t>
            </a:r>
            <a:r>
              <a:rPr lang="zh-TW" altLang="en-US" u="sng" dirty="0" smtClean="0">
                <a:solidFill>
                  <a:srgbClr val="FF0000"/>
                </a:solidFill>
              </a:rPr>
              <a:t>年：</a:t>
            </a:r>
            <a:r>
              <a:rPr lang="en-US" altLang="zh-TW" u="sng" dirty="0" smtClean="0">
                <a:solidFill>
                  <a:srgbClr val="FF0000"/>
                </a:solidFill>
              </a:rPr>
              <a:t>41,755</a:t>
            </a:r>
            <a:r>
              <a:rPr lang="zh-TW" altLang="en-US" u="sng" dirty="0" smtClean="0">
                <a:solidFill>
                  <a:srgbClr val="FF0000"/>
                </a:solidFill>
              </a:rPr>
              <a:t>*</a:t>
            </a:r>
            <a:r>
              <a:rPr lang="en-US" altLang="zh-TW" u="sng" dirty="0" smtClean="0">
                <a:solidFill>
                  <a:srgbClr val="FF0000"/>
                </a:solidFill>
              </a:rPr>
              <a:t>2</a:t>
            </a:r>
            <a:r>
              <a:rPr lang="zh-TW" altLang="en-US" u="sng" dirty="0" smtClean="0">
                <a:solidFill>
                  <a:srgbClr val="FF0000"/>
                </a:solidFill>
              </a:rPr>
              <a:t>*</a:t>
            </a:r>
            <a:r>
              <a:rPr lang="en-US" altLang="zh-TW" u="sng" dirty="0" smtClean="0">
                <a:solidFill>
                  <a:srgbClr val="FF0000"/>
                </a:solidFill>
              </a:rPr>
              <a:t>57%=47,600</a:t>
            </a:r>
          </a:p>
          <a:p>
            <a:r>
              <a:rPr lang="en-US" altLang="zh-TW" dirty="0" smtClean="0"/>
              <a:t>…………</a:t>
            </a:r>
          </a:p>
          <a:p>
            <a:r>
              <a:rPr lang="en-US" altLang="zh-TW" dirty="0" smtClean="0"/>
              <a:t>118</a:t>
            </a:r>
            <a:r>
              <a:rPr lang="zh-TW" altLang="en-US" dirty="0" smtClean="0"/>
              <a:t>年以後：</a:t>
            </a:r>
            <a:r>
              <a:rPr lang="en-US" altLang="zh-TW" dirty="0" smtClean="0"/>
              <a:t>41,755</a:t>
            </a:r>
            <a:r>
              <a:rPr lang="zh-TW" altLang="en-US" dirty="0" smtClean="0"/>
              <a:t>*</a:t>
            </a:r>
            <a:r>
              <a:rPr lang="en-US" altLang="zh-TW" dirty="0" smtClean="0"/>
              <a:t>2</a:t>
            </a:r>
            <a:r>
              <a:rPr lang="zh-TW" altLang="en-US" dirty="0" smtClean="0"/>
              <a:t>*</a:t>
            </a:r>
            <a:r>
              <a:rPr lang="en-US" altLang="zh-TW" dirty="0" smtClean="0"/>
              <a:t>49.5%=41,337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327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STEP5</a:t>
            </a:r>
            <a:r>
              <a:rPr lang="zh-TW" altLang="en-US" b="1" dirty="0"/>
              <a:t>：是否有超過所得替代率上限</a:t>
            </a:r>
            <a:r>
              <a:rPr lang="en-US" altLang="zh-TW" b="1" dirty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3357"/>
            <a:ext cx="8363272" cy="4525963"/>
          </a:xfrm>
        </p:spPr>
        <p:txBody>
          <a:bodyPr/>
          <a:lstStyle/>
          <a:p>
            <a:r>
              <a:rPr lang="zh-TW" altLang="en-US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高於替代率上限</a:t>
            </a:r>
            <a:r>
              <a:rPr lang="zh-TW" altLang="en-US" dirty="0"/>
              <a:t>者，再</a:t>
            </a:r>
            <a:r>
              <a:rPr lang="zh-TW" altLang="en-US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降至替代率上限金額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sz="900" dirty="0" smtClean="0"/>
          </a:p>
          <a:p>
            <a:r>
              <a:rPr lang="zh-TW" altLang="en-US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低於或等於替代率上限</a:t>
            </a:r>
            <a:r>
              <a:rPr lang="zh-TW" altLang="en-US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者，</a:t>
            </a:r>
            <a:r>
              <a:rPr lang="zh-TW" altLang="en-US" b="1" dirty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直接支領該金額</a:t>
            </a:r>
            <a:r>
              <a:rPr lang="zh-TW" altLang="en-US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細明體_HKSCS" pitchFamily="18" charset="-120"/>
              </a:rPr>
              <a:t>。</a:t>
            </a:r>
            <a:endParaRPr lang="en-US" altLang="zh-TW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  <a:cs typeface="細明體_HKSCS" pitchFamily="18" charset="-120"/>
            </a:endParaRP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59962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b="1" spc="20" dirty="0" smtClean="0"/>
              <a:t>調降退休所得替代率</a:t>
            </a:r>
            <a:endParaRPr lang="zh-TW" altLang="en-US" dirty="0"/>
          </a:p>
        </p:txBody>
      </p:sp>
      <p:sp>
        <p:nvSpPr>
          <p:cNvPr id="40963" name="object 14"/>
          <p:cNvSpPr>
            <a:spLocks noChangeArrowheads="1"/>
          </p:cNvSpPr>
          <p:nvPr/>
        </p:nvSpPr>
        <p:spPr bwMode="auto">
          <a:xfrm>
            <a:off x="250825" y="1196975"/>
            <a:ext cx="8713788" cy="547211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rebuchet MS" pitchFamily="34" charset="0"/>
                <a:ea typeface="新細明體" pitchFamily="18" charset="-120"/>
              </a:defRPr>
            </a:lvl9pPr>
          </a:lstStyle>
          <a:p>
            <a:pPr eaLnBrk="1" hangingPunct="1"/>
            <a:endParaRPr lang="zh-TW" altLang="zh-TW"/>
          </a:p>
        </p:txBody>
      </p:sp>
      <p:sp>
        <p:nvSpPr>
          <p:cNvPr id="3" name="框架 2"/>
          <p:cNvSpPr/>
          <p:nvPr/>
        </p:nvSpPr>
        <p:spPr>
          <a:xfrm>
            <a:off x="395536" y="3938424"/>
            <a:ext cx="8280920" cy="282664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95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8413021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41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本說明僅作為試算參考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實際仍</a:t>
            </a:r>
            <a:r>
              <a:rPr lang="zh-TW" altLang="en-US" dirty="0" smtClean="0"/>
              <a:t>依教育部及銓敘部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重新核定結果為準。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773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現職人員退休 範例說明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b="1" dirty="0" smtClean="0"/>
              <a:t>A</a:t>
            </a:r>
            <a:r>
              <a:rPr lang="zh-TW" altLang="en-US" b="1" dirty="0" smtClean="0"/>
              <a:t>公務員</a:t>
            </a:r>
            <a:r>
              <a:rPr lang="en-US" altLang="zh-TW" b="1" dirty="0" smtClean="0"/>
              <a:t>50.7.30</a:t>
            </a:r>
            <a:r>
              <a:rPr lang="zh-TW" altLang="en-US" b="1" dirty="0" smtClean="0"/>
              <a:t>出生，支薦任</a:t>
            </a:r>
            <a:r>
              <a:rPr lang="en-US" altLang="zh-TW" b="1" dirty="0" smtClean="0"/>
              <a:t>8</a:t>
            </a:r>
            <a:r>
              <a:rPr lang="zh-TW" altLang="en-US" b="1" dirty="0" smtClean="0"/>
              <a:t>職等</a:t>
            </a:r>
            <a:r>
              <a:rPr lang="zh-TW" altLang="en-US" b="1" dirty="0" smtClean="0">
                <a:solidFill>
                  <a:srgbClr val="FF0000"/>
                </a:solidFill>
              </a:rPr>
              <a:t>年功俸</a:t>
            </a:r>
            <a:r>
              <a:rPr lang="en-US" altLang="zh-TW" b="1" dirty="0" smtClean="0">
                <a:solidFill>
                  <a:srgbClr val="FF0000"/>
                </a:solidFill>
              </a:rPr>
              <a:t>630</a:t>
            </a:r>
            <a:r>
              <a:rPr lang="zh-TW" altLang="en-US" b="1" dirty="0" smtClean="0"/>
              <a:t>，自</a:t>
            </a:r>
            <a:r>
              <a:rPr lang="en-US" altLang="zh-TW" b="1" dirty="0" smtClean="0">
                <a:solidFill>
                  <a:srgbClr val="FF0000"/>
                </a:solidFill>
              </a:rPr>
              <a:t>82.7.1</a:t>
            </a:r>
            <a:r>
              <a:rPr lang="zh-TW" altLang="en-US" b="1" dirty="0" smtClean="0">
                <a:solidFill>
                  <a:srgbClr val="FF0000"/>
                </a:solidFill>
              </a:rPr>
              <a:t>初任公職</a:t>
            </a:r>
            <a:r>
              <a:rPr lang="zh-TW" altLang="en-US" b="1" dirty="0" smtClean="0"/>
              <a:t>，並欲於新法施行後</a:t>
            </a:r>
            <a:r>
              <a:rPr lang="en-US" altLang="zh-TW" b="1" dirty="0" smtClean="0">
                <a:solidFill>
                  <a:srgbClr val="FF0000"/>
                </a:solidFill>
              </a:rPr>
              <a:t>110.7.1</a:t>
            </a:r>
            <a:r>
              <a:rPr lang="zh-TW" altLang="en-US" b="1" dirty="0" smtClean="0">
                <a:solidFill>
                  <a:srgbClr val="FF0000"/>
                </a:solidFill>
              </a:rPr>
              <a:t>退休</a:t>
            </a:r>
            <a:r>
              <a:rPr lang="zh-TW" altLang="en-US" b="1" dirty="0" smtClean="0"/>
              <a:t>，支領月退休金。</a:t>
            </a:r>
            <a:endParaRPr lang="en-US" altLang="zh-TW" b="1" dirty="0" smtClean="0"/>
          </a:p>
          <a:p>
            <a:r>
              <a:rPr lang="en-US" altLang="zh-TW" dirty="0" smtClean="0"/>
              <a:t>STEP1</a:t>
            </a:r>
            <a:r>
              <a:rPr lang="zh-TW" altLang="en-US" dirty="0" smtClean="0"/>
              <a:t>：檢視是否符合一般自願退休條件。</a:t>
            </a:r>
            <a:endParaRPr lang="en-US" altLang="zh-TW" dirty="0" smtClean="0"/>
          </a:p>
          <a:p>
            <a:r>
              <a:rPr lang="en-US" altLang="zh-TW" dirty="0" smtClean="0"/>
              <a:t>STEP2</a:t>
            </a:r>
            <a:r>
              <a:rPr lang="zh-TW" altLang="en-US" dirty="0" smtClean="0"/>
              <a:t>：檢視是否符合法定指標數。</a:t>
            </a:r>
            <a:endParaRPr lang="en-US" altLang="zh-TW" dirty="0" smtClean="0"/>
          </a:p>
          <a:p>
            <a:r>
              <a:rPr lang="en-US" altLang="zh-TW" dirty="0"/>
              <a:t>STEP3</a:t>
            </a:r>
            <a:r>
              <a:rPr lang="zh-TW" altLang="en-US" dirty="0" smtClean="0"/>
              <a:t>：</a:t>
            </a:r>
            <a:r>
              <a:rPr lang="zh-TW" altLang="en-US" dirty="0"/>
              <a:t>是否</a:t>
            </a:r>
            <a:r>
              <a:rPr lang="zh-TW" altLang="en-US" dirty="0" smtClean="0"/>
              <a:t>適用均俸規定</a:t>
            </a:r>
            <a:r>
              <a:rPr lang="en-US" altLang="zh-TW" dirty="0" smtClean="0"/>
              <a:t>?</a:t>
            </a:r>
          </a:p>
          <a:p>
            <a:r>
              <a:rPr lang="en-US" altLang="zh-TW" dirty="0" smtClean="0"/>
              <a:t>STEP4</a:t>
            </a:r>
            <a:r>
              <a:rPr lang="zh-TW" altLang="en-US" dirty="0" smtClean="0"/>
              <a:t>：</a:t>
            </a:r>
            <a:r>
              <a:rPr lang="zh-TW" altLang="en-US" dirty="0"/>
              <a:t>計算</a:t>
            </a:r>
            <a:r>
              <a:rPr lang="zh-TW" altLang="en-US" dirty="0" smtClean="0"/>
              <a:t>新舊制月退休金所得。</a:t>
            </a:r>
            <a:endParaRPr lang="en-US" altLang="zh-TW" dirty="0" smtClean="0"/>
          </a:p>
          <a:p>
            <a:r>
              <a:rPr lang="en-US" altLang="zh-TW" dirty="0" smtClean="0"/>
              <a:t>STEP5</a:t>
            </a:r>
            <a:r>
              <a:rPr lang="zh-TW" altLang="en-US" dirty="0" smtClean="0"/>
              <a:t>：是否有超過所得替代率上限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982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400" b="1" dirty="0" smtClean="0"/>
              <a:t>STEP1 </a:t>
            </a:r>
            <a:r>
              <a:rPr lang="zh-TW" altLang="en-US" sz="3400" b="1" dirty="0" smtClean="0"/>
              <a:t>：檢視是否符合一般自願退休條件</a:t>
            </a:r>
            <a:endParaRPr lang="zh-TW" altLang="en-US" sz="3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一般自願退休條件，符合下列其中一項：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任職滿五年，年滿六十歲。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任職滿二十五年。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/>
              <a:t>案例</a:t>
            </a:r>
            <a:r>
              <a:rPr lang="en-US" altLang="zh-TW" dirty="0" smtClean="0"/>
              <a:t>A</a:t>
            </a:r>
            <a:r>
              <a:rPr lang="zh-TW" altLang="en-US" dirty="0" smtClean="0"/>
              <a:t>員</a:t>
            </a:r>
            <a:r>
              <a:rPr lang="zh-TW" altLang="en-US" u="sng" dirty="0" smtClean="0">
                <a:solidFill>
                  <a:srgbClr val="FF0000"/>
                </a:solidFill>
              </a:rPr>
              <a:t>任職已滿</a:t>
            </a:r>
            <a:r>
              <a:rPr lang="en-US" altLang="zh-TW" u="sng" dirty="0" smtClean="0">
                <a:solidFill>
                  <a:srgbClr val="FF0000"/>
                </a:solidFill>
              </a:rPr>
              <a:t>28</a:t>
            </a:r>
            <a:r>
              <a:rPr lang="zh-TW" altLang="en-US" u="sng" dirty="0" smtClean="0">
                <a:solidFill>
                  <a:srgbClr val="FF0000"/>
                </a:solidFill>
              </a:rPr>
              <a:t>年</a:t>
            </a:r>
            <a:r>
              <a:rPr lang="zh-TW" altLang="en-US" dirty="0" smtClean="0"/>
              <a:t>，故符合一般自願退休條件。</a:t>
            </a:r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874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000" b="1" dirty="0" smtClean="0"/>
              <a:t>STEP2</a:t>
            </a:r>
            <a:r>
              <a:rPr lang="zh-TW" altLang="en-US" sz="4000" b="1" dirty="0" smtClean="0"/>
              <a:t>：檢視是否符合法定指標數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STEP2</a:t>
            </a:r>
            <a:r>
              <a:rPr lang="zh-TW" altLang="en-US" dirty="0" smtClean="0"/>
              <a:t>：檢視是否符合法定指標數。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FF0000"/>
                </a:solidFill>
              </a:rPr>
              <a:t>110</a:t>
            </a:r>
            <a:r>
              <a:rPr lang="zh-TW" altLang="en-US" dirty="0" smtClean="0">
                <a:solidFill>
                  <a:srgbClr val="FF0000"/>
                </a:solidFill>
              </a:rPr>
              <a:t>年法定指標數為</a:t>
            </a:r>
            <a:r>
              <a:rPr lang="en-US" altLang="zh-TW" dirty="0" smtClean="0">
                <a:solidFill>
                  <a:srgbClr val="FF0000"/>
                </a:solidFill>
              </a:rPr>
              <a:t>85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/>
              <a:t>該員退休時為</a:t>
            </a:r>
            <a:r>
              <a:rPr lang="en-US" altLang="zh-TW" dirty="0" smtClean="0"/>
              <a:t>59</a:t>
            </a:r>
            <a:r>
              <a:rPr lang="zh-TW" altLang="en-US" dirty="0" smtClean="0"/>
              <a:t>歲，年資為</a:t>
            </a:r>
            <a:r>
              <a:rPr lang="en-US" altLang="zh-TW" dirty="0" smtClean="0"/>
              <a:t>28</a:t>
            </a:r>
            <a:r>
              <a:rPr lang="zh-TW" altLang="en-US" dirty="0" smtClean="0"/>
              <a:t>年，</a:t>
            </a:r>
            <a:r>
              <a:rPr lang="en-US" altLang="zh-TW" u="sng" dirty="0" smtClean="0">
                <a:solidFill>
                  <a:srgbClr val="FF0000"/>
                </a:solidFill>
              </a:rPr>
              <a:t>59+28=87</a:t>
            </a:r>
            <a:r>
              <a:rPr lang="zh-TW" altLang="en-US" u="sng" dirty="0" smtClean="0">
                <a:solidFill>
                  <a:srgbClr val="FF0000"/>
                </a:solidFill>
              </a:rPr>
              <a:t>，符合指標數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459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4000" b="1" dirty="0"/>
              <a:t>STEP2</a:t>
            </a:r>
            <a:r>
              <a:rPr lang="zh-TW" altLang="en-US" sz="4000" b="1" dirty="0"/>
              <a:t>：檢視是否符合法定指標數</a:t>
            </a:r>
            <a:endParaRPr lang="zh-TW" altLang="en-US" sz="4000"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95252"/>
              </p:ext>
            </p:extLst>
          </p:nvPr>
        </p:nvGraphicFramePr>
        <p:xfrm>
          <a:off x="223838" y="1366838"/>
          <a:ext cx="8650287" cy="5230814"/>
        </p:xfrm>
        <a:graphic>
          <a:graphicData uri="http://schemas.openxmlformats.org/drawingml/2006/table">
            <a:tbl>
              <a:tblPr/>
              <a:tblGrid>
                <a:gridCol w="1584325"/>
                <a:gridCol w="2376487"/>
                <a:gridCol w="2217738"/>
                <a:gridCol w="2471737"/>
              </a:tblGrid>
              <a:tr h="750888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退休年度</a:t>
                      </a:r>
                      <a:endParaRPr kumimoji="0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法定起支年齡</a:t>
                      </a:r>
                      <a:endParaRPr kumimoji="0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展期及減額之計算基準</a:t>
                      </a: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過渡期間指標數</a:t>
                      </a:r>
                      <a:endParaRPr kumimoji="0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4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年資</a:t>
                      </a: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+</a:t>
                      </a: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年齡之合計數，高於或等於退休當年指標數，  即可支領全額月退休金，不受法定起支年齡限制</a:t>
                      </a: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endParaRPr kumimoji="0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00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指標數</a:t>
                      </a:r>
                      <a:endParaRPr kumimoji="0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15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基本年齡</a:t>
                      </a:r>
                      <a:endParaRPr kumimoji="0" lang="zh-TW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9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107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889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ts val="2075"/>
                        </a:lnSpc>
                        <a:spcBef>
                          <a:spcPts val="8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~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未滿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30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年為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60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ts val="20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任職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30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年以上為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82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46355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463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8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至少需年滿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50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9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108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83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109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8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84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110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60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85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ADA"/>
                    </a:solidFill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至少需年滿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55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111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61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86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112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62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87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113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63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88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114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64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89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AD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115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DF4"/>
                    </a:solidFill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至少需年滿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60</a:t>
                      </a:r>
                      <a:r>
                        <a:rPr kumimoji="0" lang="zh-TW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116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117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92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118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93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119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94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6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120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年以後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一律為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歲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框架 2"/>
          <p:cNvSpPr/>
          <p:nvPr/>
        </p:nvSpPr>
        <p:spPr>
          <a:xfrm>
            <a:off x="251520" y="3212976"/>
            <a:ext cx="6120680" cy="288032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5" name="框架 4"/>
          <p:cNvSpPr/>
          <p:nvPr/>
        </p:nvSpPr>
        <p:spPr>
          <a:xfrm>
            <a:off x="6660232" y="3717032"/>
            <a:ext cx="1872208" cy="504056"/>
          </a:xfrm>
          <a:prstGeom prst="fram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STEP3</a:t>
            </a:r>
            <a:r>
              <a:rPr lang="zh-TW" altLang="en-US" b="1" dirty="0"/>
              <a:t>：是否適用均俸規定</a:t>
            </a:r>
            <a:r>
              <a:rPr lang="en-US" altLang="zh-TW" b="1" dirty="0"/>
              <a:t>?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不適用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均俸規定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不適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用於</a:t>
            </a:r>
            <a:r>
              <a:rPr lang="zh-TW" altLang="zh-TW" b="1" u="sng" dirty="0">
                <a:latin typeface="微軟正黑體" pitchFamily="34" charset="-120"/>
                <a:ea typeface="微軟正黑體" pitchFamily="34" charset="-120"/>
              </a:rPr>
              <a:t>已退休</a:t>
            </a:r>
            <a:r>
              <a:rPr lang="zh-TW" altLang="zh-TW" b="1" u="sng" dirty="0" smtClean="0">
                <a:latin typeface="微軟正黑體" pitchFamily="34" charset="-120"/>
                <a:ea typeface="微軟正黑體" pitchFamily="34" charset="-120"/>
              </a:rPr>
              <a:t>人員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358775" indent="-358775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本法公布</a:t>
            </a:r>
            <a:r>
              <a:rPr lang="zh-TW" altLang="zh-TW" b="1" u="sng" dirty="0">
                <a:latin typeface="微軟正黑體" pitchFamily="34" charset="-120"/>
                <a:ea typeface="微軟正黑體" pitchFamily="34" charset="-120"/>
              </a:rPr>
              <a:t>施行前已符合法定支領月退休金條件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而於本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法公布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施行後退休生效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者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101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STEP3</a:t>
            </a:r>
            <a:r>
              <a:rPr lang="zh-TW" altLang="en-US" b="1" dirty="0"/>
              <a:t>：是否適用均俸規定</a:t>
            </a:r>
            <a:r>
              <a:rPr lang="en-US" altLang="zh-TW" b="1" dirty="0"/>
              <a:t>?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本案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員於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107.7.1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新法施行前是否符合請領月退休金要件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FF0000"/>
                </a:solidFill>
              </a:rPr>
              <a:t>107</a:t>
            </a:r>
            <a:r>
              <a:rPr lang="zh-TW" altLang="en-US" dirty="0" smtClean="0">
                <a:solidFill>
                  <a:srgbClr val="FF0000"/>
                </a:solidFill>
              </a:rPr>
              <a:t>年指標數為</a:t>
            </a:r>
            <a:r>
              <a:rPr lang="en-US" altLang="zh-TW" dirty="0" smtClean="0">
                <a:solidFill>
                  <a:srgbClr val="FF0000"/>
                </a:solidFill>
              </a:rPr>
              <a:t>82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/>
              <a:t>若</a:t>
            </a:r>
            <a:r>
              <a:rPr lang="zh-TW" altLang="en-US" dirty="0"/>
              <a:t>於</a:t>
            </a:r>
            <a:r>
              <a:rPr lang="en-US" altLang="zh-TW" dirty="0"/>
              <a:t>107</a:t>
            </a:r>
            <a:r>
              <a:rPr lang="zh-TW" altLang="en-US" dirty="0"/>
              <a:t>年</a:t>
            </a:r>
            <a:r>
              <a:rPr lang="en-US" altLang="zh-TW" dirty="0"/>
              <a:t>6</a:t>
            </a:r>
            <a:r>
              <a:rPr lang="zh-TW" altLang="en-US" dirty="0"/>
              <a:t>月</a:t>
            </a:r>
            <a:r>
              <a:rPr lang="en-US" altLang="zh-TW" dirty="0"/>
              <a:t>30</a:t>
            </a:r>
            <a:r>
              <a:rPr lang="zh-TW" altLang="en-US" dirty="0"/>
              <a:t>日退休，</a:t>
            </a:r>
            <a:r>
              <a:rPr lang="en-US" altLang="zh-TW" dirty="0"/>
              <a:t>A</a:t>
            </a:r>
            <a:r>
              <a:rPr lang="zh-TW" altLang="en-US" dirty="0"/>
              <a:t>員為</a:t>
            </a:r>
            <a:r>
              <a:rPr lang="en-US" altLang="zh-TW" dirty="0"/>
              <a:t>56</a:t>
            </a:r>
            <a:r>
              <a:rPr lang="zh-TW" altLang="en-US" dirty="0"/>
              <a:t>歲、年資為</a:t>
            </a:r>
            <a:r>
              <a:rPr lang="en-US" altLang="zh-TW" dirty="0"/>
              <a:t>25</a:t>
            </a:r>
            <a:r>
              <a:rPr lang="zh-TW" altLang="en-US" dirty="0"/>
              <a:t>年，</a:t>
            </a:r>
            <a:r>
              <a:rPr lang="en-US" altLang="zh-TW" u="sng" dirty="0">
                <a:solidFill>
                  <a:srgbClr val="FF0000"/>
                </a:solidFill>
              </a:rPr>
              <a:t>56+25=81</a:t>
            </a:r>
            <a:r>
              <a:rPr lang="zh-TW" altLang="en-US" u="sng" dirty="0">
                <a:solidFill>
                  <a:srgbClr val="FF0000"/>
                </a:solidFill>
              </a:rPr>
              <a:t>，不符合指標數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zh-TW" altLang="en-US" dirty="0" smtClean="0"/>
              <a:t>故</a:t>
            </a:r>
            <a:r>
              <a:rPr lang="en-US" altLang="zh-TW" u="sng" dirty="0" smtClean="0">
                <a:solidFill>
                  <a:srgbClr val="FF0000"/>
                </a:solidFill>
              </a:rPr>
              <a:t>A</a:t>
            </a:r>
            <a:r>
              <a:rPr lang="zh-TW" altLang="en-US" u="sng" dirty="0" smtClean="0">
                <a:solidFill>
                  <a:srgbClr val="FF0000"/>
                </a:solidFill>
              </a:rPr>
              <a:t>員應適用均俸規定</a:t>
            </a:r>
            <a:r>
              <a:rPr lang="zh-TW" altLang="en-US" dirty="0" smtClean="0"/>
              <a:t>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578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/>
              <a:t>STEP3</a:t>
            </a:r>
            <a:r>
              <a:rPr lang="zh-TW" altLang="en-US" b="1" dirty="0"/>
              <a:t>：是否適用均俸規定</a:t>
            </a:r>
            <a:r>
              <a:rPr lang="en-US" altLang="zh-TW" b="1" dirty="0" smtClean="0"/>
              <a:t>?</a:t>
            </a:r>
            <a:endParaRPr lang="zh-TW" altLang="en-US" b="1" dirty="0"/>
          </a:p>
        </p:txBody>
      </p:sp>
      <p:graphicFrame>
        <p:nvGraphicFramePr>
          <p:cNvPr id="4" name="object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778629"/>
              </p:ext>
            </p:extLst>
          </p:nvPr>
        </p:nvGraphicFramePr>
        <p:xfrm>
          <a:off x="457200" y="1600200"/>
          <a:ext cx="8304212" cy="4736778"/>
        </p:xfrm>
        <a:graphic>
          <a:graphicData uri="http://schemas.openxmlformats.org/drawingml/2006/table">
            <a:tbl>
              <a:tblPr/>
              <a:tblGrid>
                <a:gridCol w="1741487"/>
                <a:gridCol w="2376488"/>
                <a:gridCol w="1746250"/>
                <a:gridCol w="2439987"/>
              </a:tblGrid>
              <a:tr h="431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實施年度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793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79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退休金計算基準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實施年度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退休金計算基準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15950">
                <a:tc>
                  <a:txBody>
                    <a:bodyPr/>
                    <a:lstStyle>
                      <a:lvl1pPr marL="455613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455613" marR="0" lvl="0" indent="0" algn="l" defTabSz="914400" rtl="0" eaLnBrk="1" fontAlgn="base" latinLnBrk="0" hangingPunct="1">
                        <a:lnSpc>
                          <a:spcPts val="21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107.7.1~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  <a:p>
                      <a:pPr marL="4556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108.12.31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793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79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114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  <a:tr h="4643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109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5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9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6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115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12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110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793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79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7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116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13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  <a:tr h="4320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111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793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79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8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117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14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112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793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79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9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118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年度以後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15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1"/>
                    </a:solidFill>
                  </a:tcPr>
                </a:tc>
              </a:tr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113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年度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95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952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10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年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平均俸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563687">
                <a:tc gridSpan="4">
                  <a:txBody>
                    <a:bodyPr/>
                    <a:lstStyle>
                      <a:lvl1pPr marL="61913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  <a:ea typeface="新細明體" pitchFamily="18" charset="-120"/>
                        </a:defRPr>
                      </a:lvl9pPr>
                    </a:lstStyle>
                    <a:p>
                      <a:pPr marL="619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1.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本表之適用對象以本法公布施行後新退休者為限，</a:t>
                      </a:r>
                      <a:r>
                        <a:rPr kumimoji="0" lang="zh-TW" altLang="zh-TW" sz="1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不適用於已退休人員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  <a:endParaRPr kumimoji="0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61913" marR="0" lvl="0" indent="0" algn="just" defTabSz="914400" rtl="0" eaLnBrk="1" fontAlgn="base" latinLnBrk="0" hangingPunct="1">
                        <a:lnSpc>
                          <a:spcPct val="122000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2.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本法公布施行後新退休者，其退休金應按其退休年度，依本表所列各年度退休金計算  基準計算，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之後不再調整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  <a:r>
                        <a:rPr kumimoji="0" lang="zh-TW" altLang="zh-TW" sz="17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但本法公布施行前已符合法定支領月退休金條件而於本法  公布施行後退休生效者，仍按最後在職等級計算退休給與。</a:t>
                      </a:r>
                      <a:endParaRPr kumimoji="0" lang="zh-TW" altLang="zh-TW" sz="17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619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3.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本表所列平均俸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(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薪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新細明體" pitchFamily="18" charset="-120"/>
                        </a:rPr>
                        <a:t>)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額計算區間，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均從最後在職往前推算</a:t>
                      </a:r>
                      <a:r>
                        <a:rPr kumimoji="0" lang="zh-TW" altLang="zh-TW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。</a:t>
                      </a:r>
                      <a:endParaRPr kumimoji="0" lang="zh-TW" altLang="zh-TW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078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 smtClean="0"/>
              <a:t>STEP4</a:t>
            </a:r>
            <a:r>
              <a:rPr lang="zh-TW" altLang="en-US" b="1" dirty="0" smtClean="0"/>
              <a:t>：計算新舊制月退休金所得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TW" altLang="en-US" b="1" u="sng" dirty="0" smtClean="0"/>
              <a:t>舊制計算公式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舊制年資 * </a:t>
            </a:r>
            <a:r>
              <a:rPr lang="en-US" altLang="zh-TW" dirty="0" smtClean="0"/>
              <a:t>5% + </a:t>
            </a:r>
            <a:r>
              <a:rPr lang="zh-TW" altLang="en-US" dirty="0" smtClean="0"/>
              <a:t>舊制畸零月數 * </a:t>
            </a:r>
            <a:r>
              <a:rPr lang="en-US" altLang="zh-TW" dirty="0" smtClean="0"/>
              <a:t>5 /1200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金額 </a:t>
            </a:r>
            <a:r>
              <a:rPr lang="en-US" altLang="zh-TW" dirty="0" smtClean="0"/>
              <a:t>= (</a:t>
            </a:r>
            <a:r>
              <a:rPr lang="zh-TW" altLang="en-US" dirty="0" smtClean="0"/>
              <a:t>本俸*百分比</a:t>
            </a:r>
            <a:r>
              <a:rPr lang="en-US" altLang="zh-TW" dirty="0" smtClean="0"/>
              <a:t>) + 930 </a:t>
            </a:r>
          </a:p>
          <a:p>
            <a:pPr marL="0" indent="0">
              <a:buNone/>
            </a:pPr>
            <a:endParaRPr lang="en-US" altLang="zh-TW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TW" dirty="0" smtClean="0"/>
              <a:t>A</a:t>
            </a:r>
            <a:r>
              <a:rPr lang="zh-TW" altLang="en-US" dirty="0" smtClean="0"/>
              <a:t>員舊制年資</a:t>
            </a:r>
            <a:r>
              <a:rPr lang="en-US" altLang="zh-TW" dirty="0" smtClean="0"/>
              <a:t>82.7.1~84.6.30</a:t>
            </a:r>
            <a:r>
              <a:rPr lang="zh-TW" altLang="en-US" dirty="0" smtClean="0"/>
              <a:t>，共</a:t>
            </a:r>
            <a:r>
              <a:rPr lang="en-US" altLang="zh-TW" dirty="0" smtClean="0"/>
              <a:t>2</a:t>
            </a:r>
            <a:r>
              <a:rPr lang="zh-TW" altLang="en-US" dirty="0" smtClean="0"/>
              <a:t>年，舊制百分比為</a:t>
            </a:r>
            <a:r>
              <a:rPr lang="en-US" altLang="zh-TW" dirty="0" smtClean="0"/>
              <a:t>10%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u="sng" dirty="0" smtClean="0">
                <a:solidFill>
                  <a:srgbClr val="FF0000"/>
                </a:solidFill>
              </a:rPr>
              <a:t>舊制月退休所得</a:t>
            </a:r>
            <a:r>
              <a:rPr lang="en-US" altLang="zh-TW" u="sng" dirty="0" smtClean="0">
                <a:solidFill>
                  <a:srgbClr val="FF0000"/>
                </a:solidFill>
              </a:rPr>
              <a:t>=41,755*10%+930=5,106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026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965</Words>
  <Application>Microsoft Office PowerPoint</Application>
  <PresentationFormat>如螢幕大小 (4:3)</PresentationFormat>
  <Paragraphs>151</Paragraphs>
  <Slides>16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新制退休實務計算說明- 現職人員退休範例說明</vt:lpstr>
      <vt:lpstr>現職人員退休 範例說明</vt:lpstr>
      <vt:lpstr>STEP1 ：檢視是否符合一般自願退休條件</vt:lpstr>
      <vt:lpstr>STEP2：檢視是否符合法定指標數</vt:lpstr>
      <vt:lpstr>STEP2：檢視是否符合法定指標數</vt:lpstr>
      <vt:lpstr>STEP3：是否適用均俸規定?</vt:lpstr>
      <vt:lpstr>STEP3：是否適用均俸規定?</vt:lpstr>
      <vt:lpstr>STEP3：是否適用均俸規定?</vt:lpstr>
      <vt:lpstr>STEP4：計算新舊制月退休金所得</vt:lpstr>
      <vt:lpstr>STEP4：計算新舊制月退休金所得</vt:lpstr>
      <vt:lpstr>STEP4：計算新舊制月退休金所得</vt:lpstr>
      <vt:lpstr>STEP5：是否有超過所得替代率上限?</vt:lpstr>
      <vt:lpstr>STEP5：是否有超過所得替代率上限?</vt:lpstr>
      <vt:lpstr>調降退休所得替代率</vt:lpstr>
      <vt:lpstr>PowerPoint 簡報</vt:lpstr>
      <vt:lpstr>本說明僅作為試算參考 實際仍依教育部及銓敘部 重新核定結果為準。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新制退休實務計算說明</dc:title>
  <dc:creator>Admin</dc:creator>
  <cp:lastModifiedBy>Admin</cp:lastModifiedBy>
  <cp:revision>26</cp:revision>
  <cp:lastPrinted>2017-09-29T01:57:30Z</cp:lastPrinted>
  <dcterms:created xsi:type="dcterms:W3CDTF">2017-09-29T00:57:23Z</dcterms:created>
  <dcterms:modified xsi:type="dcterms:W3CDTF">2017-10-28T01:47:41Z</dcterms:modified>
</cp:coreProperties>
</file>